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547B6-5D76-4B49-9631-8171F1CA8344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8B31A-1273-400E-8D20-033AC01BF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8B31A-1273-400E-8D20-033AC01BF98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0ABD-6ED9-4C8D-8B89-5FBC22F9BC40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16512-897F-4B64-8716-1B86B3746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69847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туристского похода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образовательной организации.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необходимо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/>
          </a:p>
        </p:txBody>
      </p:sp>
      <p:pic>
        <p:nvPicPr>
          <p:cNvPr id="2050" name="Picture 2" descr="Дети В Походе У Кост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348880"/>
            <a:ext cx="626469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71600" y="271401"/>
            <a:ext cx="792088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Рекомендуемый набор  продуктов  для походов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3062" y="620688"/>
            <a:ext cx="55174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2.4.4.3048-13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640" y="692696"/>
          <a:ext cx="5760640" cy="5960697"/>
        </p:xfrm>
        <a:graphic>
          <a:graphicData uri="http://schemas.openxmlformats.org/drawingml/2006/table">
            <a:tbl>
              <a:tblPr/>
              <a:tblGrid>
                <a:gridCol w="3043975"/>
                <a:gridCol w="2716665"/>
              </a:tblGrid>
              <a:tr h="3132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продуктов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 продуктов в граммах в день (брутто)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Хлеб черный и белый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300 - 500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2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или сухари, печенье, сушки, галеты, хлебцы хрустящие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196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Крупа, макаронные изделия, готовые концентраты каш или концентраты супов в пакетах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100 - 200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Сублимированные блюда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Масло сливочное топленое, растительное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50 - 60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196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Консервы мясные промышленного производства, выработанные в соответствии с национальными стандартами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Мясо сублимированное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79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Сало-шпик, сосиски консервированные, сырокопченые мясные гастрономические изделия и сырокопченые колбасы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Сахар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40 - 50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27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Конфеты, шоколад, мед в промышленной упаковке (допускается замена их сахаром)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20 - 30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50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Консервы рыбные в масле и (или) натуральные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Овощи свежие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100 - 200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или овощи сухие, сублимированные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429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Молоко сухое, сливки сухие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25 - 30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50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или молоко сгущенное, консервированное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Сыры твердых сортов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20 - 40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Фрукты свежие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100 - 200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2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сухофрукты, концентрированные кисели, орехи (кроме арахиса)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Кофе суррогатный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2 - 3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Какао-порошок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1 - 2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Чай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1 - 2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2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Специи: лавровый лист, лук, чеснок, лимонная кислота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3 - 4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46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Соль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5 - 7</a:t>
                      </a:r>
                    </a:p>
                  </a:txBody>
                  <a:tcPr marL="8047" marR="8047" marT="8047" marB="80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25922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целей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 мероприятия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2636912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ПОХОД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84784"/>
            <a:ext cx="2520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проведения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20888"/>
            <a:ext cx="223224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Целевой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инструктаж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руководителем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похода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251520" y="4077072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 группы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(утверждённый)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19" y="5373216"/>
            <a:ext cx="23042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ктаж с обучающимися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5229200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Пакет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окументов, необходимых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ля организации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уристского похода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5229200"/>
            <a:ext cx="1944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Материально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-техническое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беспечение 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похода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2060848"/>
            <a:ext cx="1728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писок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контактных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телефонов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кстренных служб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9664" y="332656"/>
            <a:ext cx="2628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группы на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учёт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подразделение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МЧС</a:t>
            </a:r>
          </a:p>
          <a:p>
            <a:pPr algn="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(для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категорийных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походов)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116633"/>
            <a:ext cx="3888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Сообщить о выходе на маршрут </a:t>
            </a:r>
            <a:r>
              <a:rPr lang="ru-RU" sz="1600" dirty="0" smtClean="0"/>
              <a:t>-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5364088" y="1340768"/>
            <a:ext cx="136815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0" idx="1"/>
          </p:cNvCxnSpPr>
          <p:nvPr/>
        </p:nvCxnSpPr>
        <p:spPr>
          <a:xfrm>
            <a:off x="5364088" y="2708920"/>
            <a:ext cx="1656184" cy="13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92080" y="2924944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148064" y="2996952"/>
            <a:ext cx="172819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499992" y="3068960"/>
            <a:ext cx="72008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2699792" y="1268760"/>
            <a:ext cx="93610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 flipV="1">
            <a:off x="2123728" y="2204864"/>
            <a:ext cx="11521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2267744" y="2708920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2195736" y="2924944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2051720" y="3212976"/>
            <a:ext cx="187220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732240" y="3501008"/>
            <a:ext cx="2016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и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родительского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собрания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31840" y="404664"/>
            <a:ext cx="2664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руководителю ОО;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 подразделение МЧС;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 выпускающую МКК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4499992" y="155679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3008367" y="1196752"/>
            <a:ext cx="31272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(для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категорийных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походов)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59766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туристский поход (маршрут);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практическое занятие на местности;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туристская прогулка;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категорийный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некатегорийный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поход;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экспедиция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32656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формы проведения 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149080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образовательной организации,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проводящей поход, обязана провести целевой инструктаж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обеспечению безопасности обучающихся в походе с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руководителем похода и его заместителем (помощником).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Записи о проведении инструктажа производятся 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соответствующих журналах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140968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целевого инструктажа с руководителем    похода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2656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инструктажа с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9675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группы проводит инструктаж с обучающимися о мерах для обеспечения безопасности при использовании транспорта и в походе, о чём производится запись в «журнале регистрации инструктажа по технике безопасности в туристских походах»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564904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Необходимый пакет документов для организации туристского похода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429000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группы оформляет: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маршрутный лист или маршрутную книжку;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каждого участника похода из числа обучающихся оформляется: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разрешение от родителей (законных представителей) на поход;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медицинский допуск;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справка о прививке против клещевого энцефалита/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эпидемиологический сезон (с апреля по октябрь)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договор о страховании от несчастного случая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участники туристских мероприятий должны быть застрахованы от несчастного случая в соответствии с ФЗ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основах туристской деятельности в Российской Федерации»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7048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Приобретение продуктов питания.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Оформление документов на перевозку детей автобусом.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Снаряжение и оборудование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0648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Материально –техническое обеспечение похода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84784"/>
            <a:ext cx="792088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Приобретение продуктов питания </a:t>
            </a:r>
          </a:p>
          <a:p>
            <a:pPr algn="ctr"/>
            <a:endParaRPr lang="ru-RU" sz="11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нормах расходов на питание в туристских мероприятиях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 Центра детско-юношеского туризма, краеведения и организации отдыха детей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их оздоровления ФГБОУ ДО ФЦДО от 15.06.2022г. № 1006-01- 22-Р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«Методические рекомендации по обеспечению питанием при проведении туристских походов и массовых туристских мероприятий с обучающимися в условиях природной среды»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212976"/>
            <a:ext cx="79928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Организация перевозки детей автобусами,  </a:t>
            </a: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573016"/>
            <a:ext cx="7560840" cy="207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23 сентября 2020 г. N 1527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утверждении Правил организованной перевозки группы детей автобусами»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 изменениями и дополнениями от 30.11.2022года);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«Санитарно-эпидемиологическими требованиями к перевозке железнодорожным транспортом организованных групп детей», утвержденными постановлением Главного государственного санитарного врача РФ от 21.01.2014 г. № 3 [5; 7]. 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797152"/>
            <a:ext cx="78488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Снаряжение и оборудование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личное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общетуристическое</a:t>
            </a:r>
            <a:r>
              <a:rPr lang="ru-RU" sz="1400" b="1" dirty="0" smtClean="0"/>
              <a:t>: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одежда, обувь, рюкзак, спальник, коврик,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сидушка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фонарь, КЛМН, средства гигиены, телефон;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личное специальное: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каска, обвязка,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самостраховка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карабины и т.д.;</a:t>
            </a:r>
            <a:endParaRPr lang="ru-RU" sz="1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групповое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общетуристическое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палатки, тент, горелка, посуда, костровое,  аптечка, фотоаппарат, навигатор;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специальное: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верёвки, петли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212976"/>
            <a:ext cx="41044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железнодорожным транспортом </a:t>
            </a:r>
            <a:endParaRPr lang="ru-RU" sz="16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3"/>
            <a:ext cx="835292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родительского собрания</a:t>
            </a:r>
          </a:p>
          <a:p>
            <a:pPr algn="ctr"/>
            <a:endPara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Сообщить родителям всю информацию по походу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 даты похода;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 маршрут похода;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 информацию о связи на маршруте;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Проверить контактные телефоны родителей (законных представителей);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Выдать памятку по сборам в поход, список необходимых вещей;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Собрать недостающие документы на детей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35699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по образовательной организации о проведении туристского похода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22108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образовательной организации на основании рассмотрения документов издаёт приказ о проведении туристского мероприятия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Сбор и подготовка списка контактных телефонов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экстренных служб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81369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Необходимые телефоны: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телефоны руководителей организации;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телефоны органов, курирующих вопросы образования в районе похода;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номера телефонов, по которым звонить при ЧС;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номера телефонов медицинских организаций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916832"/>
            <a:ext cx="799288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 на учёт в подразделение МЧС и снятие с учёта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через сайт или электронным письмом</a:t>
            </a:r>
            <a:endParaRPr lang="ru-RU" sz="1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(для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категорийных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походов)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МЧС России от 29 марта 2023 г. № 270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туристические группы  должны осуществлять постановку на учёт  не позднее, чем за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суток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выхода на маршрут в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Главном управлении МЧС  России по ЯО.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Образовательная организация (руководитель группы) подаёт заявку на проведение  туристического мероприятия</a:t>
            </a:r>
          </a:p>
          <a:p>
            <a:pPr algn="ctr" fontAlgn="base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150000,    г. Ярославль, Красная пл., д. 8 </a:t>
            </a:r>
          </a:p>
          <a:p>
            <a:pPr algn="ctr" fontAlgn="base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Дежурные телефоны:</a:t>
            </a:r>
          </a:p>
          <a:p>
            <a:pPr algn="ctr" fontAlgn="base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(4852) 79-08-96, (4852) 79-08-94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ГКУ ЯО «Центр обеспечения действий по гражданской обороне и чрезвычайным ситуациям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150061,  г. Ярославль, ул. Громова, 11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(4852) 51-03-03 (круглосуточный)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589241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случае нарушения группой на маршруте контрольных сроков оповещения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организации, проводящей путешествие, обязана незамедлительно связаться с подразделением МЧС, в котором группа была поставлена на учёт, для выяснения местонахождения группы и оказания ей необходимой помощи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260648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похода выходного дня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92696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походам выходного дня: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продолжительность и протяжённость похода;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число участников;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требования к участникам (возраст, опыт);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(физическое оздоровление, познавательная, экскурсионная, спортивная и  тренировочная (до 30км) и т.п.)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района путешествия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(определяется исходя из целей, финансовых возможностей, пожелания членов группы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маршрута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(сбор материалов о маршруте: проезд, климатические условия; разработка конкретного маршрута);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похода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предпоходные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тренировки (физическая подготовка  участников группы (по необходимости));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сметы похода;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подготовка снаряжения (личное и групповое);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составление раскладки продуктов;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одежда и обувь (учитывать климат и время года);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подготовка медицинской аптечки;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транспорт;</a:t>
            </a:r>
            <a:b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оформление маршрутных документов  (документом, дающим право  на проведение  спортивных туристских походов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–VI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категорий сложности, а также 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некатегорийных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походов , включающих элементы  походов 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II-VI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категорий сложности , является 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маршрутная книжка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На непродолжительные походы ( до 3-х дней) или походы выходного дня, выдаётся упрощённый вариант  маршрутной книжки –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маршрутный лист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него заносится состав группы, её маршрут, сроки проведения.</a:t>
            </a:r>
            <a:r>
              <a:rPr lang="ru-RU" sz="12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88640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Примерное меню похода выходного дня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412776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692696"/>
            <a:ext cx="79928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Завтрак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Каша (овсянка, рис) либо хлопья,  которые заливаются кипятком;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Сгущённое молоко (ГОСТ);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Сухофрукты (для каши);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Хлебцы, сыр;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Чай, кофе </a:t>
            </a:r>
          </a:p>
          <a:p>
            <a:pPr algn="ctr"/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Обед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Суп вермишелевый (пакетный);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Сыр, хлебцы;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Греча с тушёнкой (ГОСТ);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Чай, печенье</a:t>
            </a:r>
          </a:p>
          <a:p>
            <a:pPr algn="ctr"/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Перекус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Шоколад или мюсли в батончиках;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Сухофрукты, орехи,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козинаки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Изотоник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возможности продукты  питания приобретают  порционно;  желательно иметь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бутилированную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воду.</a:t>
            </a:r>
          </a:p>
          <a:p>
            <a:pPr>
              <a:buFont typeface="Wingdings" pitchFamily="2" charset="2"/>
              <a:buChar char="ü"/>
            </a:pPr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  Пищевая продукция должна соответствовать требованиям технического регламента Таможенного союза ТР ТС 021/2011 «О безопасности пищевой продукции».  Упаковка и другие виды продукции, контактирующие с пищей должны соответствовать ТР ТС 022/2011 «Пищевая продукция в части её маркировки».</a:t>
            </a:r>
          </a:p>
          <a:p>
            <a:pPr algn="just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Допускается  для питания детей использовать пищевую продукцию, приобретённую в магазинах, на рынках, при условии обязательного наличия сведений об оценке (подтверждении) соответствия, маркировки и документов, подтверждающих факт и место её приобретения, которые должны сохраняться в течение 7 дней после полного расходования пищевой продукции.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1213</Words>
  <Application>Microsoft Office PowerPoint</Application>
  <PresentationFormat>Экран (4:3)</PresentationFormat>
  <Paragraphs>221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Glbuh</dc:creator>
  <cp:lastModifiedBy>Glbuh</cp:lastModifiedBy>
  <cp:revision>158</cp:revision>
  <dcterms:created xsi:type="dcterms:W3CDTF">2024-10-28T12:35:59Z</dcterms:created>
  <dcterms:modified xsi:type="dcterms:W3CDTF">2025-02-05T12:45:37Z</dcterms:modified>
</cp:coreProperties>
</file>